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46"/>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349" r:id="rId23"/>
    <p:sldId id="348" r:id="rId24"/>
    <p:sldId id="346" r:id="rId25"/>
    <p:sldId id="347" r:id="rId26"/>
    <p:sldId id="351" r:id="rId27"/>
    <p:sldId id="350" r:id="rId28"/>
    <p:sldId id="352" r:id="rId29"/>
    <p:sldId id="353" r:id="rId30"/>
    <p:sldId id="354" r:id="rId31"/>
    <p:sldId id="355" r:id="rId32"/>
    <p:sldId id="312" r:id="rId33"/>
    <p:sldId id="313" r:id="rId34"/>
    <p:sldId id="316" r:id="rId35"/>
    <p:sldId id="318" r:id="rId36"/>
    <p:sldId id="320" r:id="rId37"/>
    <p:sldId id="322" r:id="rId38"/>
    <p:sldId id="264" r:id="rId39"/>
    <p:sldId id="270" r:id="rId40"/>
    <p:sldId id="345" r:id="rId41"/>
    <p:sldId id="296" r:id="rId42"/>
    <p:sldId id="271" r:id="rId43"/>
    <p:sldId id="273" r:id="rId44"/>
    <p:sldId id="314"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23"/>
    <p:restoredTop sz="71198"/>
  </p:normalViewPr>
  <p:slideViewPr>
    <p:cSldViewPr snapToGrid="0" snapToObjects="1">
      <p:cViewPr varScale="1">
        <p:scale>
          <a:sx n="107" d="100"/>
          <a:sy n="107" d="100"/>
        </p:scale>
        <p:origin x="24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diagrams/_rels/data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svg"/><Relationship Id="rId1" Type="http://schemas.openxmlformats.org/officeDocument/2006/relationships/image" Target="../media/image37.png"/><Relationship Id="rId6" Type="http://schemas.openxmlformats.org/officeDocument/2006/relationships/image" Target="../media/image42.svg"/><Relationship Id="rId5" Type="http://schemas.openxmlformats.org/officeDocument/2006/relationships/image" Target="../media/image41.png"/><Relationship Id="rId4" Type="http://schemas.openxmlformats.org/officeDocument/2006/relationships/image" Target="../media/image40.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2.png>
</file>

<file path=ppt/media/image33.jpeg>
</file>

<file path=ppt/media/image34.png>
</file>

<file path=ppt/media/image35.svg>
</file>

<file path=ppt/media/image36.pn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png>
</file>

<file path=ppt/media/image45.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3/14/22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dirty="0">
                <a:solidFill>
                  <a:schemeClr val="tx1"/>
                </a:solidFill>
                <a:effectLst/>
                <a:latin typeface="+mn-lt"/>
                <a:ea typeface="+mn-ea"/>
                <a:cs typeface="+mn-cs"/>
              </a:rPr>
              <a:t>R square can have a negative value </a:t>
            </a:r>
            <a:r>
              <a:rPr lang="en-US" sz="1200" b="1" i="0" kern="1200" dirty="0">
                <a:solidFill>
                  <a:schemeClr val="tx1"/>
                </a:solidFill>
                <a:effectLst/>
                <a:latin typeface="+mn-lt"/>
                <a:ea typeface="+mn-ea"/>
                <a:cs typeface="+mn-cs"/>
              </a:rPr>
              <a:t>when the model selected does not follow the trend of the data</a:t>
            </a:r>
            <a:r>
              <a:rPr lang="en-US" sz="1200" b="0" i="0" kern="1200" dirty="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23</a:t>
            </a:fld>
            <a:endParaRPr lang="en-US"/>
          </a:p>
        </p:txBody>
      </p:sp>
    </p:spTree>
    <p:extLst>
      <p:ext uri="{BB962C8B-B14F-4D97-AF65-F5344CB8AC3E}">
        <p14:creationId xmlns:p14="http://schemas.microsoft.com/office/powerpoint/2010/main" val="1916234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www.nature.com</a:t>
            </a:r>
            <a:r>
              <a:rPr lang="en-US"/>
              <a:t>/articles/s41598-021-82338-6#MOESM1</a:t>
            </a:r>
          </a:p>
        </p:txBody>
      </p:sp>
      <p:sp>
        <p:nvSpPr>
          <p:cNvPr id="4" name="Slide Number Placeholder 3"/>
          <p:cNvSpPr>
            <a:spLocks noGrp="1"/>
          </p:cNvSpPr>
          <p:nvPr>
            <p:ph type="sldNum" sz="quarter" idx="5"/>
          </p:nvPr>
        </p:nvSpPr>
        <p:spPr/>
        <p:txBody>
          <a:bodyPr/>
          <a:lstStyle/>
          <a:p>
            <a:fld id="{D54663D1-B550-BF49-9E54-5C454DCFA890}" type="slidenum">
              <a:rPr lang="en-US" smtClean="0"/>
              <a:t>28</a:t>
            </a:fld>
            <a:endParaRPr lang="en-US"/>
          </a:p>
        </p:txBody>
      </p:sp>
    </p:spTree>
    <p:extLst>
      <p:ext uri="{BB962C8B-B14F-4D97-AF65-F5344CB8AC3E}">
        <p14:creationId xmlns:p14="http://schemas.microsoft.com/office/powerpoint/2010/main" val="1697799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39</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41</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42</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3/14/22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3/14/22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3/14/22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sraf.nd.edu/loughranmcdonald-master-dictionary/"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nature.com/articles/s41598-021-82338-6#ref-CR2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5.svg"/><Relationship Id="rId5" Type="http://schemas.openxmlformats.org/officeDocument/2006/relationships/image" Target="../media/image34.png"/><Relationship Id="rId4" Type="http://schemas.openxmlformats.org/officeDocument/2006/relationships/image" Target="../media/image33.jpeg"/></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43.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04193115"/>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7/4/10</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90DE11-47B9-DC4C-A966-7FABF5A840DC}"/>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Results</a:t>
            </a:r>
          </a:p>
        </p:txBody>
      </p:sp>
      <p:pic>
        <p:nvPicPr>
          <p:cNvPr id="6" name="Content Placeholder 5">
            <a:extLst>
              <a:ext uri="{FF2B5EF4-FFF2-40B4-BE49-F238E27FC236}">
                <a16:creationId xmlns:a16="http://schemas.microsoft.com/office/drawing/2014/main" id="{010EE279-283C-8040-A00B-B63F0B6874C3}"/>
              </a:ext>
            </a:extLst>
          </p:cNvPr>
          <p:cNvPicPr>
            <a:picLocks noGrp="1" noChangeAspect="1"/>
          </p:cNvPicPr>
          <p:nvPr>
            <p:ph idx="1"/>
          </p:nvPr>
        </p:nvPicPr>
        <p:blipFill>
          <a:blip r:embed="rId3"/>
          <a:stretch>
            <a:fillRect/>
          </a:stretch>
        </p:blipFill>
        <p:spPr>
          <a:xfrm>
            <a:off x="5244439" y="3852411"/>
            <a:ext cx="5314704" cy="2840976"/>
          </a:xfrm>
        </p:spPr>
      </p:pic>
      <p:grpSp>
        <p:nvGrpSpPr>
          <p:cNvPr id="81" name="Group 80">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2"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3"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4"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9"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026" name="Picture 2">
            <a:extLst>
              <a:ext uri="{FF2B5EF4-FFF2-40B4-BE49-F238E27FC236}">
                <a16:creationId xmlns:a16="http://schemas.microsoft.com/office/drawing/2014/main" id="{B4CE615B-ABF6-754D-93DF-D8F74A4DC4D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702232" y="106586"/>
            <a:ext cx="6844045" cy="3644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85696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530921336"/>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32/1/4</a:t>
                      </a:r>
                    </a:p>
                    <a:p>
                      <a:r>
                        <a:rPr lang="en-US" sz="1800" dirty="0"/>
                        <a:t>Hidden/</a:t>
                      </a:r>
                    </a:p>
                    <a:p>
                      <a:r>
                        <a:rPr lang="en-US" sz="1800" dirty="0"/>
                        <a:t>layers/</a:t>
                      </a:r>
                    </a:p>
                    <a:p>
                      <a:r>
                        <a:rPr lang="en-US" sz="1800" dirty="0"/>
                        <a:t>attention</a:t>
                      </a:r>
                    </a:p>
                  </a:txBody>
                  <a:tcPr/>
                </a:tc>
                <a:tc>
                  <a:txBody>
                    <a:bodyPr/>
                    <a:lstStyle/>
                    <a:p>
                      <a:r>
                        <a:rPr lang="en-US" sz="1800" dirty="0"/>
                        <a:t>32/1/4</a:t>
                      </a:r>
                    </a:p>
                    <a:p>
                      <a:r>
                        <a:rPr lang="en-US" sz="1800" dirty="0"/>
                        <a:t>news</a:t>
                      </a:r>
                    </a:p>
                  </a:txBody>
                  <a:tcPr/>
                </a:tc>
                <a:tc>
                  <a:txBody>
                    <a:bodyPr/>
                    <a:lstStyle/>
                    <a:p>
                      <a:r>
                        <a:rPr lang="en-US" sz="1800" dirty="0"/>
                        <a:t>16/1/4</a:t>
                      </a:r>
                    </a:p>
                  </a:txBody>
                  <a:tcPr/>
                </a:tc>
                <a:tc>
                  <a:txBody>
                    <a:bodyPr/>
                    <a:lstStyle/>
                    <a:p>
                      <a:r>
                        <a:rPr lang="en-US" sz="1800" dirty="0"/>
                        <a:t>16/1/4</a:t>
                      </a:r>
                    </a:p>
                    <a:p>
                      <a:r>
                        <a:rPr lang="en-US" sz="1800" dirty="0"/>
                        <a:t>news</a:t>
                      </a:r>
                    </a:p>
                  </a:txBody>
                  <a:tcPr/>
                </a:tc>
                <a:tc>
                  <a:txBody>
                    <a:bodyPr/>
                    <a:lstStyle/>
                    <a:p>
                      <a:r>
                        <a:rPr lang="en-US" sz="1800" dirty="0"/>
                        <a:t>24/1/4</a:t>
                      </a:r>
                    </a:p>
                  </a:txBody>
                  <a:tcPr/>
                </a:tc>
                <a:tc>
                  <a:txBody>
                    <a:bodyPr/>
                    <a:lstStyle/>
                    <a:p>
                      <a:r>
                        <a:rPr lang="en-US" sz="1800" dirty="0"/>
                        <a:t>24/1/4</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TFT - Q</a:t>
                      </a:r>
                    </a:p>
                  </a:txBody>
                  <a:tcPr/>
                </a:tc>
                <a:tc>
                  <a:txBody>
                    <a:bodyPr/>
                    <a:lstStyle/>
                    <a:p>
                      <a:r>
                        <a:rPr lang="en-US" dirty="0"/>
                        <a:t>0.1475</a:t>
                      </a:r>
                    </a:p>
                    <a:p>
                      <a:r>
                        <a:rPr lang="en-US" sz="1800" dirty="0"/>
                        <a:t>---</a:t>
                      </a:r>
                    </a:p>
                    <a:p>
                      <a:r>
                        <a:rPr lang="en-US" sz="1800" dirty="0"/>
                        <a:t>-0.6583</a:t>
                      </a:r>
                    </a:p>
                  </a:txBody>
                  <a:tcPr/>
                </a:tc>
                <a:tc>
                  <a:txBody>
                    <a:bodyPr/>
                    <a:lstStyle/>
                    <a:p>
                      <a:r>
                        <a:rPr lang="en-US" dirty="0"/>
                        <a:t>0.1553</a:t>
                      </a:r>
                    </a:p>
                    <a:p>
                      <a:r>
                        <a:rPr lang="en-US" sz="1800" dirty="0"/>
                        <a:t>----</a:t>
                      </a:r>
                    </a:p>
                    <a:p>
                      <a:r>
                        <a:rPr lang="en-US" sz="1800" dirty="0"/>
                        <a:t>-0.7481</a:t>
                      </a:r>
                    </a:p>
                  </a:txBody>
                  <a:tcPr/>
                </a:tc>
                <a:tc>
                  <a:txBody>
                    <a:bodyPr/>
                    <a:lstStyle/>
                    <a:p>
                      <a:r>
                        <a:rPr lang="en-US" dirty="0"/>
                        <a:t>0.1367</a:t>
                      </a:r>
                    </a:p>
                    <a:p>
                      <a:r>
                        <a:rPr lang="en-US" sz="1800" dirty="0"/>
                        <a:t>----</a:t>
                      </a:r>
                    </a:p>
                    <a:p>
                      <a:r>
                        <a:rPr lang="en-US" sz="1800" dirty="0"/>
                        <a:t>-0.3632</a:t>
                      </a:r>
                    </a:p>
                  </a:txBody>
                  <a:tcPr/>
                </a:tc>
                <a:tc>
                  <a:txBody>
                    <a:bodyPr/>
                    <a:lstStyle/>
                    <a:p>
                      <a:r>
                        <a:rPr lang="en-US" dirty="0"/>
                        <a:t>0.1549</a:t>
                      </a:r>
                    </a:p>
                    <a:p>
                      <a:r>
                        <a:rPr lang="en-US" sz="1800" dirty="0"/>
                        <a:t>----</a:t>
                      </a:r>
                    </a:p>
                    <a:p>
                      <a:r>
                        <a:rPr lang="en-US" sz="1800" dirty="0"/>
                        <a:t>-0.8424</a:t>
                      </a:r>
                    </a:p>
                  </a:txBody>
                  <a:tcPr/>
                </a:tc>
                <a:tc>
                  <a:txBody>
                    <a:bodyPr/>
                    <a:lstStyle/>
                    <a:p>
                      <a:r>
                        <a:rPr lang="en-US" dirty="0"/>
                        <a:t>0.1825</a:t>
                      </a:r>
                    </a:p>
                    <a:p>
                      <a:r>
                        <a:rPr lang="en-US" sz="1800" dirty="0"/>
                        <a:t>----</a:t>
                      </a:r>
                    </a:p>
                    <a:p>
                      <a:r>
                        <a:rPr lang="en-US" sz="1800" dirty="0"/>
                        <a:t>-1.9988</a:t>
                      </a:r>
                    </a:p>
                  </a:txBody>
                  <a:tcPr/>
                </a:tc>
                <a:tc>
                  <a:txBody>
                    <a:bodyPr/>
                    <a:lstStyle/>
                    <a:p>
                      <a:r>
                        <a:rPr lang="en-US" dirty="0"/>
                        <a:t>0.1681</a:t>
                      </a:r>
                    </a:p>
                    <a:p>
                      <a:r>
                        <a:rPr lang="en-US" sz="1800" dirty="0"/>
                        <a:t>----</a:t>
                      </a:r>
                    </a:p>
                    <a:p>
                      <a:r>
                        <a:rPr lang="en-US" sz="1800" dirty="0"/>
                        <a:t>-0.9694</a:t>
                      </a:r>
                    </a:p>
                  </a:txBody>
                  <a:tcPr/>
                </a:tc>
                <a:extLst>
                  <a:ext uri="{0D108BD9-81ED-4DB2-BD59-A6C34878D82A}">
                    <a16:rowId xmlns:a16="http://schemas.microsoft.com/office/drawing/2014/main" val="2027046737"/>
                  </a:ext>
                </a:extLst>
              </a:tr>
              <a:tr h="801958">
                <a:tc>
                  <a:txBody>
                    <a:bodyPr/>
                    <a:lstStyle/>
                    <a:p>
                      <a:r>
                        <a:rPr lang="en-US" sz="1800" dirty="0"/>
                        <a:t>TFT - Default</a:t>
                      </a:r>
                    </a:p>
                  </a:txBody>
                  <a:tcPr/>
                </a:tc>
                <a:tc>
                  <a:txBody>
                    <a:bodyPr/>
                    <a:lstStyle/>
                    <a:p>
                      <a:r>
                        <a:rPr lang="en-US" sz="1800" dirty="0"/>
                        <a:t>0.1519</a:t>
                      </a:r>
                    </a:p>
                    <a:p>
                      <a:r>
                        <a:rPr lang="en-US" sz="1800" dirty="0"/>
                        <a:t>--</a:t>
                      </a:r>
                    </a:p>
                    <a:p>
                      <a:r>
                        <a:rPr lang="en-US" sz="1800" dirty="0"/>
                        <a:t>-0.6324</a:t>
                      </a:r>
                    </a:p>
                  </a:txBody>
                  <a:tcPr/>
                </a:tc>
                <a:tc>
                  <a:txBody>
                    <a:bodyPr/>
                    <a:lstStyle/>
                    <a:p>
                      <a:r>
                        <a:rPr lang="en-US" sz="1800" dirty="0"/>
                        <a:t>0.1871</a:t>
                      </a:r>
                    </a:p>
                    <a:p>
                      <a:r>
                        <a:rPr lang="en-US" sz="1800" dirty="0"/>
                        <a:t>--</a:t>
                      </a:r>
                    </a:p>
                    <a:p>
                      <a:r>
                        <a:rPr lang="en-US" sz="1800" dirty="0"/>
                        <a:t>-1.687</a:t>
                      </a:r>
                    </a:p>
                  </a:txBody>
                  <a:tcPr/>
                </a:tc>
                <a:tc>
                  <a:txBody>
                    <a:bodyPr/>
                    <a:lstStyle/>
                    <a:p>
                      <a:r>
                        <a:rPr lang="en-US" sz="1800" dirty="0"/>
                        <a:t>0.1450</a:t>
                      </a:r>
                    </a:p>
                    <a:p>
                      <a:r>
                        <a:rPr lang="en-US" sz="1800" dirty="0"/>
                        <a:t>--</a:t>
                      </a:r>
                    </a:p>
                    <a:p>
                      <a:r>
                        <a:rPr lang="en-US" sz="1800" dirty="0"/>
                        <a:t>-0.5103</a:t>
                      </a:r>
                    </a:p>
                  </a:txBody>
                  <a:tcPr/>
                </a:tc>
                <a:tc>
                  <a:txBody>
                    <a:bodyPr/>
                    <a:lstStyle/>
                    <a:p>
                      <a:r>
                        <a:rPr lang="en-US" sz="1800" dirty="0"/>
                        <a:t>0.1746</a:t>
                      </a:r>
                    </a:p>
                    <a:p>
                      <a:r>
                        <a:rPr lang="en-US" sz="1800" dirty="0"/>
                        <a:t>--</a:t>
                      </a:r>
                    </a:p>
                    <a:p>
                      <a:r>
                        <a:rPr lang="en-US" sz="1800" dirty="0"/>
                        <a:t>-1.4827</a:t>
                      </a:r>
                    </a:p>
                  </a:txBody>
                  <a:tcPr/>
                </a:tc>
                <a:tc>
                  <a:txBody>
                    <a:bodyPr/>
                    <a:lstStyle/>
                    <a:p>
                      <a:r>
                        <a:rPr lang="en-US" sz="1800" dirty="0"/>
                        <a:t>0.1482</a:t>
                      </a:r>
                    </a:p>
                    <a:p>
                      <a:r>
                        <a:rPr lang="en-US" sz="1800" dirty="0"/>
                        <a:t>--</a:t>
                      </a:r>
                    </a:p>
                    <a:p>
                      <a:r>
                        <a:rPr lang="en-US" sz="1800" dirty="0"/>
                        <a:t>-0.6002</a:t>
                      </a:r>
                    </a:p>
                  </a:txBody>
                  <a:tcPr/>
                </a:tc>
                <a:tc>
                  <a:txBody>
                    <a:bodyPr/>
                    <a:lstStyle/>
                    <a:p>
                      <a:r>
                        <a:rPr lang="en-US" sz="1800" dirty="0"/>
                        <a:t>0.1640</a:t>
                      </a:r>
                    </a:p>
                    <a:p>
                      <a:r>
                        <a:rPr lang="en-US" sz="1800" dirty="0"/>
                        <a:t>--</a:t>
                      </a:r>
                    </a:p>
                    <a:p>
                      <a:r>
                        <a:rPr lang="en-US" sz="1800" dirty="0"/>
                        <a:t>-1.563</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39453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E03D-F869-3943-B3ED-08AC994DCB51}"/>
              </a:ext>
            </a:extLst>
          </p:cNvPr>
          <p:cNvSpPr>
            <a:spLocks noGrp="1"/>
          </p:cNvSpPr>
          <p:nvPr>
            <p:ph type="title"/>
          </p:nvPr>
        </p:nvSpPr>
        <p:spPr/>
        <p:txBody>
          <a:bodyPr/>
          <a:lstStyle/>
          <a:p>
            <a:r>
              <a:rPr lang="en-US" dirty="0"/>
              <a:t>Sentiment</a:t>
            </a:r>
          </a:p>
        </p:txBody>
      </p:sp>
      <p:sp>
        <p:nvSpPr>
          <p:cNvPr id="3" name="Content Placeholder 2">
            <a:extLst>
              <a:ext uri="{FF2B5EF4-FFF2-40B4-BE49-F238E27FC236}">
                <a16:creationId xmlns:a16="http://schemas.microsoft.com/office/drawing/2014/main" id="{DC1F1C00-3483-294C-9C09-AFB41D7AAC92}"/>
              </a:ext>
            </a:extLst>
          </p:cNvPr>
          <p:cNvSpPr>
            <a:spLocks noGrp="1"/>
          </p:cNvSpPr>
          <p:nvPr>
            <p:ph idx="1"/>
          </p:nvPr>
        </p:nvSpPr>
        <p:spPr/>
        <p:txBody>
          <a:bodyPr>
            <a:normAutofit/>
          </a:bodyPr>
          <a:lstStyle/>
          <a:p>
            <a:r>
              <a:rPr lang="en-US" dirty="0"/>
              <a:t>The human raters of Vader used 5 heuristics to analyze the sentiment:</a:t>
            </a:r>
          </a:p>
          <a:p>
            <a:pPr lvl="1"/>
            <a:r>
              <a:rPr lang="en-US" b="1" dirty="0"/>
              <a:t>Punctuation</a:t>
            </a:r>
            <a:r>
              <a:rPr lang="en-US" dirty="0"/>
              <a:t> — I love pizza vs I love pizza!!</a:t>
            </a:r>
          </a:p>
          <a:p>
            <a:pPr lvl="1"/>
            <a:r>
              <a:rPr lang="en-US" b="1" dirty="0"/>
              <a:t>Capitalization</a:t>
            </a:r>
            <a:r>
              <a:rPr lang="en-US" dirty="0"/>
              <a:t> — I’m hungry!! vs I’M HUNGRY!!</a:t>
            </a:r>
          </a:p>
          <a:p>
            <a:pPr lvl="1"/>
            <a:r>
              <a:rPr lang="en-US" b="1" dirty="0"/>
              <a:t>Degree modifiers (use of intensifiers)</a:t>
            </a:r>
            <a:r>
              <a:rPr lang="en-US" dirty="0"/>
              <a:t>— I WANT TO EAT!! VS I REALLY WANT TO EAT!!</a:t>
            </a:r>
          </a:p>
          <a:p>
            <a:pPr lvl="1"/>
            <a:r>
              <a:rPr lang="en-US" b="1" dirty="0"/>
              <a:t>Conjunctions (shift in sentiment polarity, with later dictating polarity) </a:t>
            </a:r>
            <a:r>
              <a:rPr lang="en-US" dirty="0"/>
              <a:t>— I love pizza, but I really hate Pizza Hut (bad review)</a:t>
            </a:r>
          </a:p>
          <a:p>
            <a:pPr lvl="1"/>
            <a:r>
              <a:rPr lang="en-US" b="1" dirty="0"/>
              <a:t>Preceding Tri-gram</a:t>
            </a:r>
            <a:r>
              <a:rPr lang="en-US" dirty="0"/>
              <a:t> (identifying reverse polarity by examining the tri-gram before the lexical feature— Canadian Pizza </a:t>
            </a:r>
            <a:r>
              <a:rPr lang="en-US" b="1" dirty="0"/>
              <a:t>is not really</a:t>
            </a:r>
            <a:r>
              <a:rPr lang="en-US" dirty="0"/>
              <a:t> </a:t>
            </a:r>
            <a:r>
              <a:rPr lang="en-US" i="1" dirty="0"/>
              <a:t>all that great.</a:t>
            </a:r>
            <a:endParaRPr lang="en-US" dirty="0"/>
          </a:p>
          <a:p>
            <a:endParaRPr lang="en-US" dirty="0"/>
          </a:p>
        </p:txBody>
      </p:sp>
    </p:spTree>
    <p:extLst>
      <p:ext uri="{BB962C8B-B14F-4D97-AF65-F5344CB8AC3E}">
        <p14:creationId xmlns:p14="http://schemas.microsoft.com/office/powerpoint/2010/main" val="19328513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ADED4-2F44-F649-B453-2B3C7D82D61B}"/>
              </a:ext>
            </a:extLst>
          </p:cNvPr>
          <p:cNvSpPr>
            <a:spLocks noGrp="1"/>
          </p:cNvSpPr>
          <p:nvPr>
            <p:ph type="title"/>
          </p:nvPr>
        </p:nvSpPr>
        <p:spPr/>
        <p:txBody>
          <a:bodyPr/>
          <a:lstStyle/>
          <a:p>
            <a:r>
              <a:rPr lang="en-US" dirty="0"/>
              <a:t>Financial – Polarity scores</a:t>
            </a:r>
          </a:p>
        </p:txBody>
      </p:sp>
      <p:sp>
        <p:nvSpPr>
          <p:cNvPr id="3" name="Content Placeholder 2">
            <a:extLst>
              <a:ext uri="{FF2B5EF4-FFF2-40B4-BE49-F238E27FC236}">
                <a16:creationId xmlns:a16="http://schemas.microsoft.com/office/drawing/2014/main" id="{DE4CBCD4-6177-014C-BA02-DA05B475767C}"/>
              </a:ext>
            </a:extLst>
          </p:cNvPr>
          <p:cNvSpPr>
            <a:spLocks noGrp="1"/>
          </p:cNvSpPr>
          <p:nvPr>
            <p:ph idx="1"/>
          </p:nvPr>
        </p:nvSpPr>
        <p:spPr/>
        <p:txBody>
          <a:bodyPr/>
          <a:lstStyle/>
          <a:p>
            <a:r>
              <a:rPr lang="en-US" dirty="0">
                <a:hlinkClick r:id="rId2"/>
              </a:rPr>
              <a:t>https://sraf.nd.edu/loughranmcdonald-master-dictionary/</a:t>
            </a:r>
            <a:endParaRPr lang="en-US" dirty="0"/>
          </a:p>
          <a:p>
            <a:r>
              <a:rPr lang="en-US" dirty="0"/>
              <a:t>Vader is a sentence-level sentiment classifier. It consists of both a lexicon—a list of several thousand words (“unigrams”) labeled from -4 to 4 corresponding to most negative to most positive— and a set of heuristic rules that account for a word’s context within the sentence. </a:t>
            </a:r>
          </a:p>
          <a:p>
            <a:r>
              <a:rPr lang="en-US" dirty="0"/>
              <a:t>Vader assigns a (net) negativity score to a sentence by aggregating across negativity scores of words within the sentence.</a:t>
            </a:r>
          </a:p>
        </p:txBody>
      </p:sp>
      <p:sp>
        <p:nvSpPr>
          <p:cNvPr id="5" name="TextBox 4">
            <a:extLst>
              <a:ext uri="{FF2B5EF4-FFF2-40B4-BE49-F238E27FC236}">
                <a16:creationId xmlns:a16="http://schemas.microsoft.com/office/drawing/2014/main" id="{87C5472A-10B3-0644-9C79-7F587D8B512C}"/>
              </a:ext>
            </a:extLst>
          </p:cNvPr>
          <p:cNvSpPr txBox="1"/>
          <p:nvPr/>
        </p:nvSpPr>
        <p:spPr>
          <a:xfrm>
            <a:off x="1141412" y="1727756"/>
            <a:ext cx="6110342" cy="369332"/>
          </a:xfrm>
          <a:prstGeom prst="rect">
            <a:avLst/>
          </a:prstGeom>
          <a:noFill/>
        </p:spPr>
        <p:txBody>
          <a:bodyPr wrap="square">
            <a:spAutoFit/>
          </a:bodyPr>
          <a:lstStyle/>
          <a:p>
            <a:r>
              <a:rPr lang="en-US" dirty="0"/>
              <a:t>https://</a:t>
            </a:r>
            <a:r>
              <a:rPr lang="en-US" dirty="0" err="1"/>
              <a:t>www.frbsf.org</a:t>
            </a:r>
            <a:r>
              <a:rPr lang="en-US" dirty="0"/>
              <a:t>/economic-research/files/wp2017-01.pdf</a:t>
            </a:r>
          </a:p>
        </p:txBody>
      </p:sp>
    </p:spTree>
    <p:extLst>
      <p:ext uri="{BB962C8B-B14F-4D97-AF65-F5344CB8AC3E}">
        <p14:creationId xmlns:p14="http://schemas.microsoft.com/office/powerpoint/2010/main" val="2917360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p:txBody>
          <a:bodyPr/>
          <a:lstStyle/>
          <a:p>
            <a:r>
              <a:rPr lang="en-US" dirty="0"/>
              <a:t>How it works</a:t>
            </a:r>
          </a:p>
        </p:txBody>
      </p:sp>
      <p:sp>
        <p:nvSpPr>
          <p:cNvPr id="3" name="Content Placeholder 2">
            <a:extLst>
              <a:ext uri="{FF2B5EF4-FFF2-40B4-BE49-F238E27FC236}">
                <a16:creationId xmlns:a16="http://schemas.microsoft.com/office/drawing/2014/main" id="{C9D79312-5191-7046-8825-09D4E2B8784A}"/>
              </a:ext>
            </a:extLst>
          </p:cNvPr>
          <p:cNvSpPr>
            <a:spLocks noGrp="1"/>
          </p:cNvSpPr>
          <p:nvPr>
            <p:ph idx="1"/>
          </p:nvPr>
        </p:nvSpPr>
        <p:spPr/>
        <p:txBody>
          <a:bodyPr/>
          <a:lstStyle/>
          <a:p>
            <a:r>
              <a:rPr lang="en-US" b="1" dirty="0"/>
              <a:t>How it works:</a:t>
            </a:r>
            <a:r>
              <a:rPr lang="en-US" dirty="0"/>
              <a:t>  It counts the number of positive and negative words in the given text. If the number of positives is more than the negatives, it will return a positive sentiment. If both are equal, it will return a neutral sentiment.</a:t>
            </a:r>
          </a:p>
        </p:txBody>
      </p:sp>
    </p:spTree>
    <p:extLst>
      <p:ext uri="{BB962C8B-B14F-4D97-AF65-F5344CB8AC3E}">
        <p14:creationId xmlns:p14="http://schemas.microsoft.com/office/powerpoint/2010/main" val="1835169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2EE90-E2BE-F543-8878-D85259D3049F}"/>
              </a:ext>
            </a:extLst>
          </p:cNvPr>
          <p:cNvSpPr>
            <a:spLocks noGrp="1"/>
          </p:cNvSpPr>
          <p:nvPr>
            <p:ph type="title"/>
          </p:nvPr>
        </p:nvSpPr>
        <p:spPr/>
        <p:txBody>
          <a:bodyPr/>
          <a:lstStyle/>
          <a:p>
            <a:r>
              <a:rPr lang="en-US" dirty="0"/>
              <a:t>DECISION</a:t>
            </a:r>
          </a:p>
        </p:txBody>
      </p:sp>
      <p:sp>
        <p:nvSpPr>
          <p:cNvPr id="3" name="Content Placeholder 2">
            <a:extLst>
              <a:ext uri="{FF2B5EF4-FFF2-40B4-BE49-F238E27FC236}">
                <a16:creationId xmlns:a16="http://schemas.microsoft.com/office/drawing/2014/main" id="{FAE7EBB3-2C2B-3042-ACDC-691DDC123DD6}"/>
              </a:ext>
            </a:extLst>
          </p:cNvPr>
          <p:cNvSpPr>
            <a:spLocks noGrp="1"/>
          </p:cNvSpPr>
          <p:nvPr>
            <p:ph idx="1"/>
          </p:nvPr>
        </p:nvSpPr>
        <p:spPr/>
        <p:txBody>
          <a:bodyPr/>
          <a:lstStyle/>
          <a:p>
            <a:r>
              <a:rPr lang="en-US" dirty="0"/>
              <a:t>Base Network: </a:t>
            </a:r>
            <a:r>
              <a:rPr lang="en-US" b="1" dirty="0"/>
              <a:t>TCN Network </a:t>
            </a:r>
            <a:r>
              <a:rPr lang="en-US" dirty="0"/>
              <a:t>– 90+%</a:t>
            </a:r>
          </a:p>
          <a:p>
            <a:r>
              <a:rPr lang="en-US" b="1" dirty="0"/>
              <a:t>Next week </a:t>
            </a:r>
            <a:r>
              <a:rPr lang="en-US" dirty="0"/>
              <a:t>– Look at sentiment Analysis Improvements – sentence (topics) classification and sentiment analysis</a:t>
            </a:r>
          </a:p>
          <a:p>
            <a:pPr marL="0" indent="0">
              <a:buNone/>
            </a:pPr>
            <a:endParaRPr lang="en-US" dirty="0"/>
          </a:p>
        </p:txBody>
      </p:sp>
      <p:graphicFrame>
        <p:nvGraphicFramePr>
          <p:cNvPr id="4" name="Table 4">
            <a:extLst>
              <a:ext uri="{FF2B5EF4-FFF2-40B4-BE49-F238E27FC236}">
                <a16:creationId xmlns:a16="http://schemas.microsoft.com/office/drawing/2014/main" id="{541894F5-954F-E54A-AD55-353A2A3C5818}"/>
              </a:ext>
            </a:extLst>
          </p:cNvPr>
          <p:cNvGraphicFramePr>
            <a:graphicFrameLocks noGrp="1"/>
          </p:cNvGraphicFramePr>
          <p:nvPr>
            <p:extLst>
              <p:ext uri="{D42A27DB-BD31-4B8C-83A1-F6EECF244321}">
                <p14:modId xmlns:p14="http://schemas.microsoft.com/office/powerpoint/2010/main" val="3197798741"/>
              </p:ext>
            </p:extLst>
          </p:nvPr>
        </p:nvGraphicFramePr>
        <p:xfrm>
          <a:off x="1381367" y="3871656"/>
          <a:ext cx="4713044" cy="2595880"/>
        </p:xfrm>
        <a:graphic>
          <a:graphicData uri="http://schemas.openxmlformats.org/drawingml/2006/table">
            <a:tbl>
              <a:tblPr firstRow="1" bandRow="1">
                <a:tableStyleId>{5C22544A-7EE6-4342-B048-85BDC9FD1C3A}</a:tableStyleId>
              </a:tblPr>
              <a:tblGrid>
                <a:gridCol w="1391734">
                  <a:extLst>
                    <a:ext uri="{9D8B030D-6E8A-4147-A177-3AD203B41FA5}">
                      <a16:colId xmlns:a16="http://schemas.microsoft.com/office/drawing/2014/main" val="24662744"/>
                    </a:ext>
                  </a:extLst>
                </a:gridCol>
                <a:gridCol w="3321310">
                  <a:extLst>
                    <a:ext uri="{9D8B030D-6E8A-4147-A177-3AD203B41FA5}">
                      <a16:colId xmlns:a16="http://schemas.microsoft.com/office/drawing/2014/main" val="2804570341"/>
                    </a:ext>
                  </a:extLst>
                </a:gridCol>
              </a:tblGrid>
              <a:tr h="370840">
                <a:tc>
                  <a:txBody>
                    <a:bodyPr/>
                    <a:lstStyle/>
                    <a:p>
                      <a:r>
                        <a:rPr lang="en-US" dirty="0"/>
                        <a:t>Keyword</a:t>
                      </a:r>
                    </a:p>
                  </a:txBody>
                  <a:tcPr/>
                </a:tc>
                <a:tc>
                  <a:txBody>
                    <a:bodyPr/>
                    <a:lstStyle/>
                    <a:p>
                      <a:r>
                        <a:rPr lang="en-US" dirty="0"/>
                        <a:t>Correlation (Illustrative)</a:t>
                      </a:r>
                    </a:p>
                  </a:txBody>
                  <a:tcPr/>
                </a:tc>
                <a:extLst>
                  <a:ext uri="{0D108BD9-81ED-4DB2-BD59-A6C34878D82A}">
                    <a16:rowId xmlns:a16="http://schemas.microsoft.com/office/drawing/2014/main" val="2381931433"/>
                  </a:ext>
                </a:extLst>
              </a:tr>
              <a:tr h="370840">
                <a:tc>
                  <a:txBody>
                    <a:bodyPr/>
                    <a:lstStyle/>
                    <a:p>
                      <a:r>
                        <a:rPr lang="en-US" dirty="0"/>
                        <a:t>Financial</a:t>
                      </a:r>
                    </a:p>
                  </a:txBody>
                  <a:tcPr/>
                </a:tc>
                <a:tc>
                  <a:txBody>
                    <a:bodyPr/>
                    <a:lstStyle/>
                    <a:p>
                      <a:r>
                        <a:rPr lang="en-US" dirty="0"/>
                        <a:t>Financial</a:t>
                      </a:r>
                    </a:p>
                  </a:txBody>
                  <a:tcPr/>
                </a:tc>
                <a:extLst>
                  <a:ext uri="{0D108BD9-81ED-4DB2-BD59-A6C34878D82A}">
                    <a16:rowId xmlns:a16="http://schemas.microsoft.com/office/drawing/2014/main" val="2234677658"/>
                  </a:ext>
                </a:extLst>
              </a:tr>
              <a:tr h="370840">
                <a:tc>
                  <a:txBody>
                    <a:bodyPr/>
                    <a:lstStyle/>
                    <a:p>
                      <a:r>
                        <a:rPr lang="en-US" dirty="0"/>
                        <a:t>Energy</a:t>
                      </a:r>
                    </a:p>
                  </a:txBody>
                  <a:tcPr/>
                </a:tc>
                <a:tc>
                  <a:txBody>
                    <a:bodyPr/>
                    <a:lstStyle/>
                    <a:p>
                      <a:r>
                        <a:rPr lang="en-US" dirty="0"/>
                        <a:t>Energy, Oil</a:t>
                      </a:r>
                    </a:p>
                  </a:txBody>
                  <a:tcPr/>
                </a:tc>
                <a:extLst>
                  <a:ext uri="{0D108BD9-81ED-4DB2-BD59-A6C34878D82A}">
                    <a16:rowId xmlns:a16="http://schemas.microsoft.com/office/drawing/2014/main" val="2699609223"/>
                  </a:ext>
                </a:extLst>
              </a:tr>
              <a:tr h="370840">
                <a:tc>
                  <a:txBody>
                    <a:bodyPr/>
                    <a:lstStyle/>
                    <a:p>
                      <a:r>
                        <a:rPr lang="en-US" dirty="0"/>
                        <a:t>Technology</a:t>
                      </a:r>
                    </a:p>
                  </a:txBody>
                  <a:tcPr/>
                </a:tc>
                <a:tc>
                  <a:txBody>
                    <a:bodyPr/>
                    <a:lstStyle/>
                    <a:p>
                      <a:r>
                        <a:rPr lang="en-US" dirty="0"/>
                        <a:t>Consumer Discretionary</a:t>
                      </a:r>
                    </a:p>
                  </a:txBody>
                  <a:tcPr/>
                </a:tc>
                <a:extLst>
                  <a:ext uri="{0D108BD9-81ED-4DB2-BD59-A6C34878D82A}">
                    <a16:rowId xmlns:a16="http://schemas.microsoft.com/office/drawing/2014/main" val="2016298489"/>
                  </a:ext>
                </a:extLst>
              </a:tr>
              <a:tr h="370840">
                <a:tc>
                  <a:txBody>
                    <a:bodyPr/>
                    <a:lstStyle/>
                    <a:p>
                      <a:r>
                        <a:rPr lang="en-US" dirty="0"/>
                        <a:t>Health</a:t>
                      </a:r>
                    </a:p>
                  </a:txBody>
                  <a:tcPr/>
                </a:tc>
                <a:tc>
                  <a:txBody>
                    <a:bodyPr/>
                    <a:lstStyle/>
                    <a:p>
                      <a:r>
                        <a:rPr lang="en-US" dirty="0"/>
                        <a:t>Healthcare</a:t>
                      </a:r>
                    </a:p>
                  </a:txBody>
                  <a:tcPr/>
                </a:tc>
                <a:extLst>
                  <a:ext uri="{0D108BD9-81ED-4DB2-BD59-A6C34878D82A}">
                    <a16:rowId xmlns:a16="http://schemas.microsoft.com/office/drawing/2014/main" val="4047724701"/>
                  </a:ext>
                </a:extLst>
              </a:tr>
              <a:tr h="370840">
                <a:tc>
                  <a:txBody>
                    <a:bodyPr/>
                    <a:lstStyle/>
                    <a:p>
                      <a:r>
                        <a:rPr lang="en-US" dirty="0"/>
                        <a:t>Real estate</a:t>
                      </a:r>
                    </a:p>
                  </a:txBody>
                  <a:tcPr/>
                </a:tc>
                <a:tc>
                  <a:txBody>
                    <a:bodyPr/>
                    <a:lstStyle/>
                    <a:p>
                      <a:r>
                        <a:rPr lang="en-US" dirty="0"/>
                        <a:t>Real estate</a:t>
                      </a:r>
                    </a:p>
                  </a:txBody>
                  <a:tcPr/>
                </a:tc>
                <a:extLst>
                  <a:ext uri="{0D108BD9-81ED-4DB2-BD59-A6C34878D82A}">
                    <a16:rowId xmlns:a16="http://schemas.microsoft.com/office/drawing/2014/main" val="533772482"/>
                  </a:ext>
                </a:extLst>
              </a:tr>
              <a:tr h="370840">
                <a:tc>
                  <a:txBody>
                    <a:bodyPr/>
                    <a:lstStyle/>
                    <a:p>
                      <a:r>
                        <a:rPr lang="en-US" dirty="0"/>
                        <a:t>Conflict</a:t>
                      </a:r>
                    </a:p>
                  </a:txBody>
                  <a:tcPr/>
                </a:tc>
                <a:tc>
                  <a:txBody>
                    <a:bodyPr/>
                    <a:lstStyle/>
                    <a:p>
                      <a:r>
                        <a:rPr lang="en-US" dirty="0"/>
                        <a:t>Consumer Staples, Industrials</a:t>
                      </a:r>
                    </a:p>
                  </a:txBody>
                  <a:tcPr/>
                </a:tc>
                <a:extLst>
                  <a:ext uri="{0D108BD9-81ED-4DB2-BD59-A6C34878D82A}">
                    <a16:rowId xmlns:a16="http://schemas.microsoft.com/office/drawing/2014/main" val="3486703671"/>
                  </a:ext>
                </a:extLst>
              </a:tr>
            </a:tbl>
          </a:graphicData>
        </a:graphic>
      </p:graphicFrame>
      <p:pic>
        <p:nvPicPr>
          <p:cNvPr id="5" name="Picture 2">
            <a:extLst>
              <a:ext uri="{FF2B5EF4-FFF2-40B4-BE49-F238E27FC236}">
                <a16:creationId xmlns:a16="http://schemas.microsoft.com/office/drawing/2014/main" id="{132EEFE0-395F-2743-BE8A-A8040203436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51601" y="3871656"/>
            <a:ext cx="3156087" cy="2595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757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75BBC-272B-DC45-A4A9-9C150EAFBF69}"/>
              </a:ext>
            </a:extLst>
          </p:cNvPr>
          <p:cNvSpPr>
            <a:spLocks noGrp="1"/>
          </p:cNvSpPr>
          <p:nvPr>
            <p:ph type="title"/>
          </p:nvPr>
        </p:nvSpPr>
        <p:spPr/>
        <p:txBody>
          <a:bodyPr/>
          <a:lstStyle/>
          <a:p>
            <a:r>
              <a:rPr lang="en-US" dirty="0"/>
              <a:t>News sources</a:t>
            </a:r>
          </a:p>
        </p:txBody>
      </p:sp>
      <p:graphicFrame>
        <p:nvGraphicFramePr>
          <p:cNvPr id="4" name="Table 4">
            <a:extLst>
              <a:ext uri="{FF2B5EF4-FFF2-40B4-BE49-F238E27FC236}">
                <a16:creationId xmlns:a16="http://schemas.microsoft.com/office/drawing/2014/main" id="{8C06E080-F977-784E-A49C-363F5D40795E}"/>
              </a:ext>
            </a:extLst>
          </p:cNvPr>
          <p:cNvGraphicFramePr>
            <a:graphicFrameLocks noGrp="1"/>
          </p:cNvGraphicFramePr>
          <p:nvPr>
            <p:ph idx="1"/>
            <p:extLst>
              <p:ext uri="{D42A27DB-BD31-4B8C-83A1-F6EECF244321}">
                <p14:modId xmlns:p14="http://schemas.microsoft.com/office/powerpoint/2010/main" val="1837089628"/>
              </p:ext>
            </p:extLst>
          </p:nvPr>
        </p:nvGraphicFramePr>
        <p:xfrm>
          <a:off x="1141413" y="2249488"/>
          <a:ext cx="9906000" cy="3779520"/>
        </p:xfrm>
        <a:graphic>
          <a:graphicData uri="http://schemas.openxmlformats.org/drawingml/2006/table">
            <a:tbl>
              <a:tblPr firstRow="1" bandRow="1">
                <a:tableStyleId>{5C22544A-7EE6-4342-B048-85BDC9FD1C3A}</a:tableStyleId>
              </a:tblPr>
              <a:tblGrid>
                <a:gridCol w="5716587">
                  <a:extLst>
                    <a:ext uri="{9D8B030D-6E8A-4147-A177-3AD203B41FA5}">
                      <a16:colId xmlns:a16="http://schemas.microsoft.com/office/drawing/2014/main" val="535731824"/>
                    </a:ext>
                  </a:extLst>
                </a:gridCol>
                <a:gridCol w="4189413">
                  <a:extLst>
                    <a:ext uri="{9D8B030D-6E8A-4147-A177-3AD203B41FA5}">
                      <a16:colId xmlns:a16="http://schemas.microsoft.com/office/drawing/2014/main" val="3398592859"/>
                    </a:ext>
                  </a:extLst>
                </a:gridCol>
              </a:tblGrid>
              <a:tr h="370840">
                <a:tc>
                  <a:txBody>
                    <a:bodyPr/>
                    <a:lstStyle/>
                    <a:p>
                      <a:endParaRPr lang="en-US"/>
                    </a:p>
                  </a:txBody>
                  <a:tcPr/>
                </a:tc>
                <a:tc>
                  <a:txBody>
                    <a:bodyPr/>
                    <a:lstStyle/>
                    <a:p>
                      <a:endParaRPr lang="en-US"/>
                    </a:p>
                  </a:txBody>
                  <a:tcPr/>
                </a:tc>
                <a:extLst>
                  <a:ext uri="{0D108BD9-81ED-4DB2-BD59-A6C34878D82A}">
                    <a16:rowId xmlns:a16="http://schemas.microsoft.com/office/drawing/2014/main" val="625923722"/>
                  </a:ext>
                </a:extLst>
              </a:tr>
              <a:tr h="370840">
                <a:tc>
                  <a:txBody>
                    <a:bodyPr/>
                    <a:lstStyle/>
                    <a:p>
                      <a:r>
                        <a:rPr lang="en-US" dirty="0"/>
                        <a:t>https://</a:t>
                      </a:r>
                      <a:r>
                        <a:rPr lang="en-US" dirty="0" err="1"/>
                        <a:t>www.newsapi.ai</a:t>
                      </a:r>
                      <a:r>
                        <a:rPr lang="en-US" dirty="0"/>
                        <a:t>/</a:t>
                      </a:r>
                    </a:p>
                  </a:txBody>
                  <a:tcPr/>
                </a:tc>
                <a:tc>
                  <a:txBody>
                    <a:bodyPr/>
                    <a:lstStyle/>
                    <a:p>
                      <a:r>
                        <a:rPr lang="en-US" dirty="0"/>
                        <a:t>Archive to 2014, 150K news publishers</a:t>
                      </a:r>
                    </a:p>
                  </a:txBody>
                  <a:tcPr/>
                </a:tc>
                <a:extLst>
                  <a:ext uri="{0D108BD9-81ED-4DB2-BD59-A6C34878D82A}">
                    <a16:rowId xmlns:a16="http://schemas.microsoft.com/office/drawing/2014/main" val="3838484724"/>
                  </a:ext>
                </a:extLst>
              </a:tr>
              <a:tr h="370840">
                <a:tc>
                  <a:txBody>
                    <a:bodyPr/>
                    <a:lstStyle/>
                    <a:p>
                      <a:r>
                        <a:rPr lang="en-US" dirty="0"/>
                        <a:t>https://</a:t>
                      </a:r>
                      <a:r>
                        <a:rPr lang="en-US" dirty="0" err="1"/>
                        <a:t>aylien.com</a:t>
                      </a:r>
                      <a:r>
                        <a:rPr lang="en-US" dirty="0"/>
                        <a:t>/product/news-</a:t>
                      </a:r>
                      <a:r>
                        <a:rPr lang="en-US" dirty="0" err="1"/>
                        <a:t>api</a:t>
                      </a:r>
                      <a:r>
                        <a:rPr lang="en-US" dirty="0"/>
                        <a:t>/aggregate</a:t>
                      </a:r>
                    </a:p>
                  </a:txBody>
                  <a:tcPr/>
                </a:tc>
                <a:tc>
                  <a:txBody>
                    <a:bodyPr/>
                    <a:lstStyle/>
                    <a:p>
                      <a:r>
                        <a:rPr lang="en-US" dirty="0"/>
                        <a:t>Archive to 2012, 80K publishers</a:t>
                      </a:r>
                    </a:p>
                  </a:txBody>
                  <a:tcPr/>
                </a:tc>
                <a:extLst>
                  <a:ext uri="{0D108BD9-81ED-4DB2-BD59-A6C34878D82A}">
                    <a16:rowId xmlns:a16="http://schemas.microsoft.com/office/drawing/2014/main" val="1972548711"/>
                  </a:ext>
                </a:extLst>
              </a:tr>
              <a:tr h="370840">
                <a:tc>
                  <a:txBody>
                    <a:bodyPr/>
                    <a:lstStyle/>
                    <a:p>
                      <a:r>
                        <a:rPr lang="en-US" dirty="0"/>
                        <a:t>https://</a:t>
                      </a:r>
                      <a:r>
                        <a:rPr lang="en-US" dirty="0" err="1"/>
                        <a:t>www.dowjones.com</a:t>
                      </a:r>
                      <a:r>
                        <a:rPr lang="en-US" dirty="0"/>
                        <a:t>/professional/</a:t>
                      </a:r>
                      <a:r>
                        <a:rPr lang="en-US" dirty="0" err="1"/>
                        <a:t>factiva</a:t>
                      </a:r>
                      <a:r>
                        <a:rPr lang="en-US" dirty="0"/>
                        <a:t>/</a:t>
                      </a:r>
                    </a:p>
                    <a:p>
                      <a:r>
                        <a:rPr lang="en-US" dirty="0"/>
                        <a:t>https://</a:t>
                      </a:r>
                      <a:r>
                        <a:rPr lang="en-US" dirty="0" err="1"/>
                        <a:t>developer.dowjones.com</a:t>
                      </a:r>
                      <a:r>
                        <a:rPr lang="en-US" dirty="0"/>
                        <a:t>/datasets/details/news</a:t>
                      </a:r>
                    </a:p>
                  </a:txBody>
                  <a:tcPr/>
                </a:tc>
                <a:tc>
                  <a:txBody>
                    <a:bodyPr/>
                    <a:lstStyle/>
                    <a:p>
                      <a:endParaRPr lang="en-US" dirty="0"/>
                    </a:p>
                  </a:txBody>
                  <a:tcPr/>
                </a:tc>
                <a:extLst>
                  <a:ext uri="{0D108BD9-81ED-4DB2-BD59-A6C34878D82A}">
                    <a16:rowId xmlns:a16="http://schemas.microsoft.com/office/drawing/2014/main" val="4237813067"/>
                  </a:ext>
                </a:extLst>
              </a:tr>
              <a:tr h="370840">
                <a:tc>
                  <a:txBody>
                    <a:bodyPr/>
                    <a:lstStyle/>
                    <a:p>
                      <a:r>
                        <a:rPr lang="en-US" dirty="0"/>
                        <a:t>https://</a:t>
                      </a:r>
                      <a:r>
                        <a:rPr lang="en-US" dirty="0" err="1"/>
                        <a:t>newsapi.org</a:t>
                      </a:r>
                      <a:r>
                        <a:rPr lang="en-US" dirty="0"/>
                        <a:t>/</a:t>
                      </a:r>
                    </a:p>
                  </a:txBody>
                  <a:tcPr/>
                </a:tc>
                <a:tc>
                  <a:txBody>
                    <a:bodyPr/>
                    <a:lstStyle/>
                    <a:p>
                      <a:r>
                        <a:rPr lang="en-US" dirty="0"/>
                        <a:t>Oct 2017</a:t>
                      </a:r>
                    </a:p>
                    <a:p>
                      <a:r>
                        <a:rPr lang="en-US" dirty="0"/>
                        <a:t>https://</a:t>
                      </a:r>
                      <a:r>
                        <a:rPr lang="en-US" dirty="0" err="1"/>
                        <a:t>pythoninvest.com</a:t>
                      </a:r>
                      <a:r>
                        <a:rPr lang="en-US" dirty="0"/>
                        <a:t>/long-read/sentiment-analysis-of-financial-news</a:t>
                      </a:r>
                    </a:p>
                  </a:txBody>
                  <a:tcPr/>
                </a:tc>
                <a:extLst>
                  <a:ext uri="{0D108BD9-81ED-4DB2-BD59-A6C34878D82A}">
                    <a16:rowId xmlns:a16="http://schemas.microsoft.com/office/drawing/2014/main" val="883613014"/>
                  </a:ext>
                </a:extLst>
              </a:tr>
              <a:tr h="370840">
                <a:tc>
                  <a:txBody>
                    <a:bodyPr/>
                    <a:lstStyle/>
                    <a:p>
                      <a:r>
                        <a:rPr lang="en-US" dirty="0"/>
                        <a:t>https://</a:t>
                      </a:r>
                      <a:r>
                        <a:rPr lang="en-US" dirty="0" err="1"/>
                        <a:t>newscatcherapi.com</a:t>
                      </a:r>
                      <a:r>
                        <a:rPr lang="en-US" dirty="0"/>
                        <a:t>/news-</a:t>
                      </a:r>
                      <a:r>
                        <a:rPr lang="en-US" dirty="0" err="1"/>
                        <a:t>api</a:t>
                      </a:r>
                      <a:endParaRPr lang="en-US" dirty="0"/>
                    </a:p>
                  </a:txBody>
                  <a:tcPr/>
                </a:tc>
                <a:tc>
                  <a:txBody>
                    <a:bodyPr/>
                    <a:lstStyle/>
                    <a:p>
                      <a:endParaRPr lang="en-US" dirty="0"/>
                    </a:p>
                  </a:txBody>
                  <a:tcPr/>
                </a:tc>
                <a:extLst>
                  <a:ext uri="{0D108BD9-81ED-4DB2-BD59-A6C34878D82A}">
                    <a16:rowId xmlns:a16="http://schemas.microsoft.com/office/drawing/2014/main" val="2930354364"/>
                  </a:ext>
                </a:extLst>
              </a:tr>
              <a:tr h="370840">
                <a:tc>
                  <a:txBody>
                    <a:bodyPr/>
                    <a:lstStyle/>
                    <a:p>
                      <a:r>
                        <a:rPr lang="en-US" dirty="0"/>
                        <a:t>https://</a:t>
                      </a:r>
                      <a:r>
                        <a:rPr lang="en-US" dirty="0" err="1"/>
                        <a:t>webz.io</a:t>
                      </a:r>
                      <a:r>
                        <a:rPr lang="en-US" dirty="0"/>
                        <a:t>/data-</a:t>
                      </a:r>
                      <a:r>
                        <a:rPr lang="en-US" dirty="0" err="1"/>
                        <a:t>apis</a:t>
                      </a:r>
                      <a:r>
                        <a:rPr lang="en-US" dirty="0"/>
                        <a:t>/news-</a:t>
                      </a:r>
                      <a:r>
                        <a:rPr lang="en-US" dirty="0" err="1"/>
                        <a:t>api</a:t>
                      </a:r>
                      <a:endParaRPr lang="en-US" dirty="0"/>
                    </a:p>
                  </a:txBody>
                  <a:tcPr/>
                </a:tc>
                <a:tc>
                  <a:txBody>
                    <a:bodyPr/>
                    <a:lstStyle/>
                    <a:p>
                      <a:r>
                        <a:rPr lang="en-US" dirty="0"/>
                        <a:t>Archive to 2008</a:t>
                      </a:r>
                    </a:p>
                  </a:txBody>
                  <a:tcPr/>
                </a:tc>
                <a:extLst>
                  <a:ext uri="{0D108BD9-81ED-4DB2-BD59-A6C34878D82A}">
                    <a16:rowId xmlns:a16="http://schemas.microsoft.com/office/drawing/2014/main" val="106569084"/>
                  </a:ext>
                </a:extLst>
              </a:tr>
              <a:tr h="370840">
                <a:tc>
                  <a:txBody>
                    <a:bodyPr/>
                    <a:lstStyle/>
                    <a:p>
                      <a:r>
                        <a:rPr lang="en-US" dirty="0"/>
                        <a:t>http://</a:t>
                      </a:r>
                      <a:r>
                        <a:rPr lang="en-US" dirty="0" err="1"/>
                        <a:t>mlg.ucd.ie</a:t>
                      </a:r>
                      <a:r>
                        <a:rPr lang="en-US" dirty="0"/>
                        <a:t>/datasets/</a:t>
                      </a:r>
                      <a:r>
                        <a:rPr lang="en-US"/>
                        <a:t>bbc.html</a:t>
                      </a:r>
                      <a:endParaRPr lang="en-US" dirty="0"/>
                    </a:p>
                  </a:txBody>
                  <a:tcPr/>
                </a:tc>
                <a:tc>
                  <a:txBody>
                    <a:bodyPr/>
                    <a:lstStyle/>
                    <a:p>
                      <a:r>
                        <a:rPr lang="en-US" dirty="0"/>
                        <a:t>2004-2005</a:t>
                      </a:r>
                    </a:p>
                  </a:txBody>
                  <a:tcPr/>
                </a:tc>
                <a:extLst>
                  <a:ext uri="{0D108BD9-81ED-4DB2-BD59-A6C34878D82A}">
                    <a16:rowId xmlns:a16="http://schemas.microsoft.com/office/drawing/2014/main" val="2453770360"/>
                  </a:ext>
                </a:extLst>
              </a:tr>
            </a:tbl>
          </a:graphicData>
        </a:graphic>
      </p:graphicFrame>
      <p:sp>
        <p:nvSpPr>
          <p:cNvPr id="6" name="TextBox 5">
            <a:extLst>
              <a:ext uri="{FF2B5EF4-FFF2-40B4-BE49-F238E27FC236}">
                <a16:creationId xmlns:a16="http://schemas.microsoft.com/office/drawing/2014/main" id="{6C509D07-11C4-F94A-8AC0-91FA7B79ADB2}"/>
              </a:ext>
            </a:extLst>
          </p:cNvPr>
          <p:cNvSpPr txBox="1"/>
          <p:nvPr/>
        </p:nvSpPr>
        <p:spPr>
          <a:xfrm>
            <a:off x="1141413" y="6239482"/>
            <a:ext cx="7859629" cy="369332"/>
          </a:xfrm>
          <a:prstGeom prst="rect">
            <a:avLst/>
          </a:prstGeom>
          <a:noFill/>
        </p:spPr>
        <p:txBody>
          <a:bodyPr wrap="square">
            <a:spAutoFit/>
          </a:bodyPr>
          <a:lstStyle/>
          <a:p>
            <a:r>
              <a:rPr lang="en-US" dirty="0">
                <a:hlinkClick r:id="rId3"/>
              </a:rPr>
              <a:t>https://www.nature.com/articles/s41598-021-82338-6#ref-CR21</a:t>
            </a:r>
            <a:r>
              <a:rPr lang="en-US" dirty="0"/>
              <a:t> (Correlation)</a:t>
            </a:r>
          </a:p>
        </p:txBody>
      </p:sp>
    </p:spTree>
    <p:extLst>
      <p:ext uri="{BB962C8B-B14F-4D97-AF65-F5344CB8AC3E}">
        <p14:creationId xmlns:p14="http://schemas.microsoft.com/office/powerpoint/2010/main" val="4314064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F8F9-7EF5-FF47-87CE-C656AE2AECCA}"/>
              </a:ext>
            </a:extLst>
          </p:cNvPr>
          <p:cNvSpPr>
            <a:spLocks noGrp="1"/>
          </p:cNvSpPr>
          <p:nvPr>
            <p:ph type="title"/>
          </p:nvPr>
        </p:nvSpPr>
        <p:spPr/>
        <p:txBody>
          <a:bodyPr/>
          <a:lstStyle/>
          <a:p>
            <a:r>
              <a:rPr lang="en-US" dirty="0"/>
              <a:t>Advanced NLP	</a:t>
            </a:r>
          </a:p>
        </p:txBody>
      </p:sp>
      <p:pic>
        <p:nvPicPr>
          <p:cNvPr id="5" name="Content Placeholder 4">
            <a:extLst>
              <a:ext uri="{FF2B5EF4-FFF2-40B4-BE49-F238E27FC236}">
                <a16:creationId xmlns:a16="http://schemas.microsoft.com/office/drawing/2014/main" id="{522FA927-3552-E34D-AE33-995C58C6771A}"/>
              </a:ext>
            </a:extLst>
          </p:cNvPr>
          <p:cNvPicPr>
            <a:picLocks noGrp="1" noChangeAspect="1"/>
          </p:cNvPicPr>
          <p:nvPr>
            <p:ph idx="1"/>
          </p:nvPr>
        </p:nvPicPr>
        <p:blipFill>
          <a:blip r:embed="rId2"/>
          <a:stretch>
            <a:fillRect/>
          </a:stretch>
        </p:blipFill>
        <p:spPr>
          <a:xfrm>
            <a:off x="1141413" y="3159495"/>
            <a:ext cx="9906000" cy="1721697"/>
          </a:xfrm>
        </p:spPr>
      </p:pic>
    </p:spTree>
    <p:extLst>
      <p:ext uri="{BB962C8B-B14F-4D97-AF65-F5344CB8AC3E}">
        <p14:creationId xmlns:p14="http://schemas.microsoft.com/office/powerpoint/2010/main" val="1661901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pic>
        <p:nvPicPr>
          <p:cNvPr id="68" name="Graphic 67" descr="Checkbox Checked with solid fill">
            <a:extLst>
              <a:ext uri="{FF2B5EF4-FFF2-40B4-BE49-F238E27FC236}">
                <a16:creationId xmlns:a16="http://schemas.microsoft.com/office/drawing/2014/main" id="{68646686-08C0-1149-B715-9BB58E44423F}"/>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944258"/>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8">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53" name="Group 10">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2" name="Group 11">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5"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1"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55" name="Group 12">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2"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4DA8DB9-7AFB-7E4A-B976-861B6A1F42BE}"/>
              </a:ext>
            </a:extLst>
          </p:cNvPr>
          <p:cNvSpPr>
            <a:spLocks noGrp="1"/>
          </p:cNvSpPr>
          <p:nvPr>
            <p:ph type="title"/>
          </p:nvPr>
        </p:nvSpPr>
        <p:spPr>
          <a:xfrm>
            <a:off x="6569957" y="618518"/>
            <a:ext cx="4747088" cy="1478570"/>
          </a:xfrm>
        </p:spPr>
        <p:txBody>
          <a:bodyPr>
            <a:normAutofit/>
          </a:bodyPr>
          <a:lstStyle/>
          <a:p>
            <a:r>
              <a:rPr lang="en-US" dirty="0">
                <a:solidFill>
                  <a:srgbClr val="FFFFFF"/>
                </a:solidFill>
              </a:rPr>
              <a:t>Conceptual model</a:t>
            </a:r>
          </a:p>
        </p:txBody>
      </p:sp>
      <p:sp useBgFill="1">
        <p:nvSpPr>
          <p:cNvPr id="54"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32DA12-4A4F-F342-9888-157814B53723}"/>
              </a:ext>
            </a:extLst>
          </p:cNvPr>
          <p:cNvPicPr>
            <a:picLocks noChangeAspect="1"/>
          </p:cNvPicPr>
          <p:nvPr/>
        </p:nvPicPr>
        <p:blipFill>
          <a:blip r:embed="rId3"/>
          <a:stretch>
            <a:fillRect/>
          </a:stretch>
        </p:blipFill>
        <p:spPr>
          <a:xfrm>
            <a:off x="2102068" y="1147145"/>
            <a:ext cx="2669423" cy="4567773"/>
          </a:xfrm>
          <a:prstGeom prst="rect">
            <a:avLst/>
          </a:prstGeom>
        </p:spPr>
      </p:pic>
      <p:sp>
        <p:nvSpPr>
          <p:cNvPr id="3" name="Content Placeholder 2">
            <a:extLst>
              <a:ext uri="{FF2B5EF4-FFF2-40B4-BE49-F238E27FC236}">
                <a16:creationId xmlns:a16="http://schemas.microsoft.com/office/drawing/2014/main" id="{EBBC4443-D1A5-624C-9C4B-CFBA2119C829}"/>
              </a:ext>
            </a:extLst>
          </p:cNvPr>
          <p:cNvSpPr>
            <a:spLocks noGrp="1"/>
          </p:cNvSpPr>
          <p:nvPr>
            <p:ph idx="1"/>
          </p:nvPr>
        </p:nvSpPr>
        <p:spPr>
          <a:xfrm>
            <a:off x="6569957" y="2249487"/>
            <a:ext cx="4747087" cy="3541714"/>
          </a:xfrm>
        </p:spPr>
        <p:txBody>
          <a:bodyPr>
            <a:normAutofit/>
          </a:bodyPr>
          <a:lstStyle/>
          <a:p>
            <a:pPr marL="457200" indent="-457200">
              <a:buFont typeface="+mj-lt"/>
              <a:buAutoNum type="arabicPeriod"/>
            </a:pPr>
            <a:r>
              <a:rPr lang="en-US" dirty="0">
                <a:solidFill>
                  <a:srgbClr val="FFFFFF"/>
                </a:solidFill>
              </a:rPr>
              <a:t>Bring in news topics (6 keywords)</a:t>
            </a:r>
          </a:p>
          <a:p>
            <a:pPr marL="457200" indent="-457200">
              <a:buFont typeface="+mj-lt"/>
              <a:buAutoNum type="arabicPeriod"/>
            </a:pPr>
            <a:r>
              <a:rPr lang="en-US" dirty="0">
                <a:solidFill>
                  <a:srgbClr val="FFFFFF"/>
                </a:solidFill>
              </a:rPr>
              <a:t>Knowledge Entity Recognition / Relation</a:t>
            </a:r>
          </a:p>
          <a:p>
            <a:pPr marL="457200" indent="-457200">
              <a:buFont typeface="+mj-lt"/>
              <a:buAutoNum type="arabicPeriod"/>
            </a:pPr>
            <a:r>
              <a:rPr lang="en-US" dirty="0">
                <a:solidFill>
                  <a:srgbClr val="FFFFFF"/>
                </a:solidFill>
              </a:rPr>
              <a:t>Build Knowledge Graph</a:t>
            </a:r>
          </a:p>
          <a:p>
            <a:pPr marL="457200" indent="-457200">
              <a:buFont typeface="+mj-lt"/>
              <a:buAutoNum type="arabicPeriod"/>
            </a:pPr>
            <a:r>
              <a:rPr lang="en-US" dirty="0">
                <a:solidFill>
                  <a:srgbClr val="FFFFFF"/>
                </a:solidFill>
              </a:rPr>
              <a:t>Sentiment Aggregate Score with Impact Relationship</a:t>
            </a:r>
          </a:p>
        </p:txBody>
      </p:sp>
    </p:spTree>
    <p:extLst>
      <p:ext uri="{BB962C8B-B14F-4D97-AF65-F5344CB8AC3E}">
        <p14:creationId xmlns:p14="http://schemas.microsoft.com/office/powerpoint/2010/main" val="545707336"/>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3" name="Rectangle 12">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375B75D-10A7-6B47-89B4-AF20DBDE4D0E}"/>
              </a:ext>
            </a:extLst>
          </p:cNvPr>
          <p:cNvSpPr>
            <a:spLocks noGrp="1"/>
          </p:cNvSpPr>
          <p:nvPr>
            <p:ph type="title"/>
          </p:nvPr>
        </p:nvSpPr>
        <p:spPr>
          <a:xfrm>
            <a:off x="855266" y="618518"/>
            <a:ext cx="2851417" cy="1478570"/>
          </a:xfrm>
        </p:spPr>
        <p:txBody>
          <a:bodyPr>
            <a:normAutofit/>
          </a:bodyPr>
          <a:lstStyle/>
          <a:p>
            <a:r>
              <a:rPr lang="en-US" sz="3200">
                <a:solidFill>
                  <a:srgbClr val="FFFFFF"/>
                </a:solidFill>
              </a:rPr>
              <a:t>Spring break</a:t>
            </a:r>
          </a:p>
        </p:txBody>
      </p:sp>
      <p:sp>
        <p:nvSpPr>
          <p:cNvPr id="3" name="Content Placeholder 2">
            <a:extLst>
              <a:ext uri="{FF2B5EF4-FFF2-40B4-BE49-F238E27FC236}">
                <a16:creationId xmlns:a16="http://schemas.microsoft.com/office/drawing/2014/main" id="{50595E44-24FA-D54F-B2EA-DA37AD1324A4}"/>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8 hour </a:t>
            </a:r>
            <a:r>
              <a:rPr lang="en-US" sz="1400" dirty="0" err="1">
                <a:solidFill>
                  <a:srgbClr val="FFFFFF"/>
                </a:solidFill>
              </a:rPr>
              <a:t>Worksho</a:t>
            </a:r>
            <a:endParaRPr lang="en-US" sz="1400" dirty="0">
              <a:solidFill>
                <a:srgbClr val="FFFFFF"/>
              </a:solidFill>
            </a:endParaRPr>
          </a:p>
          <a:p>
            <a:r>
              <a:rPr lang="en-US" sz="1400" dirty="0">
                <a:solidFill>
                  <a:srgbClr val="FFFFFF"/>
                </a:solidFill>
              </a:rPr>
              <a:t>Nvidia GTC</a:t>
            </a:r>
          </a:p>
        </p:txBody>
      </p:sp>
      <p:grpSp>
        <p:nvGrpSpPr>
          <p:cNvPr id="17" name="Group 16">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9"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0"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5"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4" name="Picture 3">
            <a:extLst>
              <a:ext uri="{FF2B5EF4-FFF2-40B4-BE49-F238E27FC236}">
                <a16:creationId xmlns:a16="http://schemas.microsoft.com/office/drawing/2014/main" id="{6ABFB6B6-B261-8340-9805-ACBD1391CDB2}"/>
              </a:ext>
            </a:extLst>
          </p:cNvPr>
          <p:cNvPicPr>
            <a:picLocks noChangeAspect="1"/>
          </p:cNvPicPr>
          <p:nvPr/>
        </p:nvPicPr>
        <p:blipFill>
          <a:blip r:embed="rId3"/>
          <a:stretch>
            <a:fillRect/>
          </a:stretch>
        </p:blipFill>
        <p:spPr>
          <a:xfrm>
            <a:off x="4711778" y="1621631"/>
            <a:ext cx="6844045" cy="3610233"/>
          </a:xfrm>
          <a:prstGeom prst="rect">
            <a:avLst/>
          </a:prstGeom>
        </p:spPr>
      </p:pic>
    </p:spTree>
    <p:extLst>
      <p:ext uri="{BB962C8B-B14F-4D97-AF65-F5344CB8AC3E}">
        <p14:creationId xmlns:p14="http://schemas.microsoft.com/office/powerpoint/2010/main" val="1247736144"/>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
        <p:nvSpPr>
          <p:cNvPr id="11" name="TextBox 10">
            <a:extLst>
              <a:ext uri="{FF2B5EF4-FFF2-40B4-BE49-F238E27FC236}">
                <a16:creationId xmlns:a16="http://schemas.microsoft.com/office/drawing/2014/main" id="{BDAD44FF-F7EA-7D44-A5D6-6C4305E97FB6}"/>
              </a:ext>
            </a:extLst>
          </p:cNvPr>
          <p:cNvSpPr txBox="1"/>
          <p:nvPr/>
        </p:nvSpPr>
        <p:spPr>
          <a:xfrm>
            <a:off x="4117534" y="5909345"/>
            <a:ext cx="6156237" cy="646331"/>
          </a:xfrm>
          <a:prstGeom prst="rect">
            <a:avLst/>
          </a:prstGeom>
          <a:noFill/>
        </p:spPr>
        <p:txBody>
          <a:bodyPr wrap="none" rtlCol="0">
            <a:spAutoFit/>
          </a:bodyPr>
          <a:lstStyle/>
          <a:p>
            <a:r>
              <a:rPr lang="en-US" dirty="0"/>
              <a:t>Look at multidimensional on sentiment (not just positive/negative) </a:t>
            </a:r>
          </a:p>
          <a:p>
            <a:r>
              <a:rPr lang="en-US"/>
              <a:t>– </a:t>
            </a:r>
            <a:r>
              <a:rPr lang="en-US" dirty="0"/>
              <a:t>are there </a:t>
            </a:r>
            <a:r>
              <a:rPr lang="en-US"/>
              <a:t>elements beyond </a:t>
            </a:r>
            <a:r>
              <a:rPr lang="en-US" dirty="0"/>
              <a:t>an aggregate sentiment?</a:t>
            </a:r>
          </a:p>
        </p:txBody>
      </p:sp>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26860</TotalTime>
  <Words>4490</Words>
  <Application>Microsoft Macintosh PowerPoint</Application>
  <PresentationFormat>Widescreen</PresentationFormat>
  <Paragraphs>640</Paragraphs>
  <Slides>44</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Cambria Math</vt:lpstr>
      <vt:lpstr>NeueMontreal</vt:lpstr>
      <vt:lpstr>Tw Cen MT</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Results</vt:lpstr>
      <vt:lpstr>Comparison</vt:lpstr>
      <vt:lpstr>Sentiment</vt:lpstr>
      <vt:lpstr>Financial – Polarity scores</vt:lpstr>
      <vt:lpstr>How it works</vt:lpstr>
      <vt:lpstr>DECISION</vt:lpstr>
      <vt:lpstr>News sources</vt:lpstr>
      <vt:lpstr>Advanced NLP </vt:lpstr>
      <vt:lpstr>Conceptual model</vt:lpstr>
      <vt:lpstr>Spring break</vt:lpstr>
      <vt:lpstr>Final Concept</vt:lpstr>
      <vt:lpstr>Initial thoughts</vt:lpstr>
      <vt:lpstr>A) Research: TCN</vt:lpstr>
      <vt:lpstr>B) Research: GA</vt:lpstr>
      <vt:lpstr>C) Applied: E-TCN</vt:lpstr>
      <vt:lpstr>D) Applied: E-TCN</vt:lpstr>
      <vt:lpstr>Appendix</vt:lpstr>
      <vt:lpstr>Lessons Learned Last time</vt:lpstr>
      <vt:lpstr>Correlation</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110</cp:revision>
  <dcterms:created xsi:type="dcterms:W3CDTF">2020-11-22T18:41:05Z</dcterms:created>
  <dcterms:modified xsi:type="dcterms:W3CDTF">2022-03-15T01:42:25Z</dcterms:modified>
</cp:coreProperties>
</file>

<file path=docProps/thumbnail.jpeg>
</file>